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186" autoAdjust="0"/>
  </p:normalViewPr>
  <p:slideViewPr>
    <p:cSldViewPr snapToGrid="0">
      <p:cViewPr varScale="1">
        <p:scale>
          <a:sx n="52" d="100"/>
          <a:sy n="52" d="100"/>
        </p:scale>
        <p:origin x="14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18FC9-6D75-4EFF-86D4-1394940D77FC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F145-7AAD-41AB-92D2-A5B90C938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2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76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Facilitator Tips: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Encourage participants to think critically about how to strengthen patient safety culture and communication in their own workplace.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6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Facilitator Tips: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✅ Encourage all team members to participate.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✅ Write responses on the board.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✅ Summarize key themes after the discussion.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52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7C65-C061-4ECC-A2F6-EBD779C8D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F2AA9-2AD1-4DF5-9549-A38B67C96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C2CC-C0D7-4965-939B-92418BD0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1E93B-A9C0-4246-B131-2BAEDABA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38BA9-A7AE-4372-A8CB-D04CDA70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3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4C2C-A4F5-4706-B800-14C769C6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03509-C990-4C50-AEC9-AB32397FA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6A816-1B2E-495D-AFB1-AFA55B9EC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C1C9-6496-416C-AA5C-3AA50BF0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8BF6-960B-4B83-81EF-492F7BA3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1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B8280B-E252-49B1-80C8-CC93D161B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A971B-45E9-4D97-B12F-D9EFB1B49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3360-A2A9-4DBF-90A5-EA0D4412B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91F59-A0B5-4CD8-A9EE-A3BFFFFE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FA2E7-72F5-4A54-A65F-FBBF4FE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8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0D6C5-6665-4380-AD79-322F65C0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02DA4-9FAE-4D9E-9950-A250104FB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93A8C-2295-43C9-986A-07B82898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5150C-9727-4C9F-BB5B-AAB82E705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1FE00-064B-4969-95AC-2A94C45A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813E3-5C5A-4880-A769-17DA92187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8776F-BCEB-4FBE-83E1-CAD40ACD9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BF175-6A71-42F1-AFA0-77024899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AFEA5-69A3-4466-A4E3-02BB10733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1B569-4F75-4E2F-B56F-570D0AF9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BB59-7F85-4155-B45A-0F2029D4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921A4-873F-47E0-AF3E-E8D92C589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54FD1-5388-491C-84EC-827E74B62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B901B-5B39-4F33-87F5-75896224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03EE-74C5-46B5-B815-1B576DD00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DC702-8287-498C-ACD5-CEEAADEC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4EFC-881F-45D3-A2A5-E99DC9D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51D8D-6D09-4C81-84F4-0653E6BA8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A58A44-732A-46C1-B84F-6FC3DE69B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6106B-F4D6-4EDD-95BB-9DD7AA739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C0A61-32D9-4F3E-909C-4FDB6F54A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36BAD7-5D9F-4AD5-9A16-C6C158920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4FFBD-A29E-4074-8D3F-DD3BD6F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0CF79E-8DB2-46ED-87FA-D4B34EA8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7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ED69A-4E71-4A02-9768-9589E49E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419E7-ABF5-41CD-8F48-0DD4F68D7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A06D0-13CD-4FBA-8634-68735B8C4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945FA-D50F-4253-B348-D34F1E51A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B174E-C087-4A5A-8D2B-C7C2A5BE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C55F9-F4B2-4EDF-B0A8-601CAE72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D20E8-608C-45EA-BC93-9C45B06F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1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B781-9C80-4C38-A254-D64FBCAF2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03C4B-608C-4F08-86B5-919662DCA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8F665-002A-4BF1-80D6-72A7F1D0D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9E512-6F7A-4BE0-9DD4-AA367FDD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FB926-282E-4E82-B31B-18717A11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61FC7-99AF-4021-BBB6-BE78E560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0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A399A-928D-4730-9DD7-118AF596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33A3A5-3A1D-4ABD-857C-750A57CD7E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61F69-4BC9-4F9F-B4C6-11BDEB809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577DB-0257-4F2B-9E69-D9A1AC562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E9A56-8365-4557-B751-A9AB3D71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A2A78-0E5E-40C9-BB12-7F5D5327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6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F831B-85E2-4E13-ACFE-5C754D2E6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032D3-200A-412E-B372-87C11513A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CC55C-81A6-40B9-9E20-0C0870E8B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71BCD-EFD0-4D13-9D3A-2FB519D2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D8FC2-7124-477B-89A6-CCC1E6DA6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44A2-BBA7-4CBF-A7ED-8AE56B5E6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517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Developing Patient Safety Culture and Communication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64C33-CFE7-4BC7-A127-E1B7BB15F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745" y="5920642"/>
            <a:ext cx="9144000" cy="612408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Khyber Pakhtunkhwa Human Capital Investment Project (KP-HCIP)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2995A5-95EF-45AC-AA4F-784B492F54C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307" y="1901508"/>
            <a:ext cx="4223385" cy="3054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021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22460-1CD9-4E29-9873-17F8B44E5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Training and Empowering Healthcare Providers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D3C06-F516-4586-AEAA-695D97EFF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Strategies: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lnSpc>
                <a:spcPct val="200000"/>
              </a:lnSpc>
            </a:pPr>
            <a:r>
              <a:rPr lang="en-US" dirty="0"/>
              <a:t>Comprehensive education and simulation training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Use of technology and e-learning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Supportive environment and mentorship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Leadership and policy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21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0149A-2BBC-4654-9E35-4E0F3B2A0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Communication Tools for Patient Safety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14F75-B5BB-437F-BAF5-66161D22B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SBAR</a:t>
            </a:r>
            <a:r>
              <a:rPr lang="en-US" dirty="0"/>
              <a:t> – Structured communication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Check-Back</a:t>
            </a:r>
            <a:r>
              <a:rPr lang="en-US" dirty="0"/>
              <a:t> – Closed-loop verification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Call-Out</a:t>
            </a:r>
            <a:r>
              <a:rPr lang="en-US" dirty="0"/>
              <a:t> – Announcing critical information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Hand-Offs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Standardized transfer of care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Boards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Visual communication in wards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36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9A8D6-9A23-4705-98E3-F95940B1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SBAR Framework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F46EE-7644-4D05-B03F-80D471460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5" y="1596119"/>
            <a:ext cx="8632371" cy="228917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b="1" dirty="0"/>
              <a:t>S – Situation:</a:t>
            </a:r>
            <a:r>
              <a:rPr lang="en-US" dirty="0"/>
              <a:t> What’s happening now</a:t>
            </a:r>
            <a:br>
              <a:rPr lang="en-US" dirty="0"/>
            </a:br>
            <a:r>
              <a:rPr lang="en-US" b="1" dirty="0"/>
              <a:t>B – Background:</a:t>
            </a:r>
            <a:r>
              <a:rPr lang="en-US" dirty="0"/>
              <a:t> Relevant medical history</a:t>
            </a:r>
            <a:br>
              <a:rPr lang="en-US" dirty="0"/>
            </a:br>
            <a:r>
              <a:rPr lang="en-US" b="1" dirty="0"/>
              <a:t>A – Assessment:</a:t>
            </a:r>
            <a:r>
              <a:rPr lang="en-US" dirty="0"/>
              <a:t> What you think the problem is</a:t>
            </a:r>
            <a:br>
              <a:rPr lang="en-US" dirty="0"/>
            </a:br>
            <a:r>
              <a:rPr lang="en-US" b="1" dirty="0"/>
              <a:t>R – Recommendation:</a:t>
            </a:r>
            <a:r>
              <a:rPr lang="en-US" dirty="0"/>
              <a:t> What you suggest should be done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602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E740D-0112-4EF8-AB41-8169A8507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urse giving report using SBAR handoff format.">
            <a:extLst>
              <a:ext uri="{FF2B5EF4-FFF2-40B4-BE49-F238E27FC236}">
                <a16:creationId xmlns:a16="http://schemas.microsoft.com/office/drawing/2014/main" id="{5D5FB066-926A-4E08-AF7A-6BA40F20F7D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9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063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F18DF-9E6B-411D-B558-706181DA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Other Communication Tools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5FBF5-918C-4B10-906A-39D9C46CB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Electronic Health Records (EHRs)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Interpreter Services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Secure Messaging Platforms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Checklists and Standard Protocols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45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476C-F815-4E77-A20F-F8FEDBBA3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Implementation Steps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95FAA-D7D2-4019-B221-7AC5F94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200000"/>
              </a:lnSpc>
            </a:pPr>
            <a:r>
              <a:rPr lang="en-US" dirty="0"/>
              <a:t>Establish a safety committee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Conduct safety assessments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Develop action plans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Monitor progress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Celebrate successes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81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261D-BD9B-4BFA-913A-4E19BE6F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Session Objectives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0F091-8263-49F1-A9BF-472657EC6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By the end of this session, participants will be able to: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Explain the framework for developing a culture of safety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Describe teamwork and communication strategies for patient safety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Identify the role of healthcare workers in preventing harm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Recognize key communication tools that improve patient safety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Outline steps for implementing a patient safety culture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8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Brainstorming Activity – “Building a Safer Culture Together”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Instructions for Participants:</a:t>
            </a:r>
            <a:br>
              <a:rPr lang="en-US" dirty="0"/>
            </a:br>
            <a:r>
              <a:rPr lang="en-US" dirty="0"/>
              <a:t>	👉 Form small groups (4–6 members).</a:t>
            </a:r>
            <a:br>
              <a:rPr lang="en-US" dirty="0"/>
            </a:br>
            <a:r>
              <a:rPr lang="en-US" dirty="0"/>
              <a:t>	👉 Discuss for </a:t>
            </a:r>
            <a:r>
              <a:rPr lang="en-US" b="1" dirty="0"/>
              <a:t>5–7 minutes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	👉 Write down your ideas on sticky notes or chart paper.</a:t>
            </a:r>
            <a:br>
              <a:rPr lang="en-US" dirty="0"/>
            </a:br>
            <a:r>
              <a:rPr lang="en-US" dirty="0"/>
              <a:t>	👉 Share 1–2 key ideas with the larger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273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Prompts…..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1411968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/>
              <a:t>💡 </a:t>
            </a:r>
            <a:r>
              <a:rPr lang="en-US" i="1" dirty="0"/>
              <a:t>1.</a:t>
            </a:r>
            <a:r>
              <a:rPr lang="en-US" dirty="0"/>
              <a:t> What does a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“culture of safety”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look like in your department?</a:t>
            </a:r>
            <a:br>
              <a:rPr lang="en-US" dirty="0"/>
            </a:br>
            <a:r>
              <a:rPr lang="en-US" dirty="0"/>
              <a:t>💡 </a:t>
            </a:r>
            <a:r>
              <a:rPr lang="en-US" i="1" dirty="0"/>
              <a:t>2.</a:t>
            </a:r>
            <a:r>
              <a:rPr lang="en-US" dirty="0"/>
              <a:t> What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barriers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prevent open communication or reporting of errors?</a:t>
            </a:r>
            <a:br>
              <a:rPr lang="en-US" dirty="0"/>
            </a:br>
            <a:r>
              <a:rPr lang="en-US" dirty="0"/>
              <a:t>💡 </a:t>
            </a:r>
            <a:r>
              <a:rPr lang="en-US" i="1" dirty="0"/>
              <a:t>3.</a:t>
            </a:r>
            <a:r>
              <a:rPr lang="en-US" dirty="0"/>
              <a:t> How can we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empower staff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to speak up about patient safety concerns?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💡 </a:t>
            </a:r>
            <a:r>
              <a:rPr lang="en-US" i="1" dirty="0"/>
              <a:t>4.</a:t>
            </a:r>
            <a:r>
              <a:rPr lang="en-US" dirty="0"/>
              <a:t> What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simple changes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could improve teamwork and communication?</a:t>
            </a:r>
            <a:br>
              <a:rPr lang="en-US" dirty="0"/>
            </a:br>
            <a:r>
              <a:rPr lang="en-US" dirty="0"/>
              <a:t>💡 </a:t>
            </a:r>
            <a:r>
              <a:rPr lang="en-US" i="1" dirty="0"/>
              <a:t>5.</a:t>
            </a:r>
            <a:r>
              <a:rPr lang="en-US" dirty="0"/>
              <a:t> How can patients and families be better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engaged in safety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4200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Framework for Developing a Culture of Safety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Four Key Pillars: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1">
              <a:lnSpc>
                <a:spcPct val="200000"/>
              </a:lnSpc>
            </a:pPr>
            <a:r>
              <a:rPr lang="en-US" dirty="0"/>
              <a:t>Leadership and Governance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Patient and Family Engagement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Learning Systems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Workforce Safety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10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0189E-4B72-40CA-BAF6-069B87AEE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Conti…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16F6F-2C63-4739-8F60-4E748C647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A. Leadership and Governance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/>
              <a:t>Leadership commitment and resource allocation</a:t>
            </a:r>
          </a:p>
          <a:p>
            <a:pPr lvl="1"/>
            <a:r>
              <a:rPr lang="en-US" dirty="0"/>
              <a:t>Clear safety policies and reporting procedures</a:t>
            </a:r>
          </a:p>
          <a:p>
            <a:pPr lvl="1"/>
            <a:r>
              <a:rPr lang="en-US" dirty="0"/>
              <a:t>Regular monitoring and feedback</a:t>
            </a:r>
          </a:p>
          <a:p>
            <a:pPr lvl="1"/>
            <a:r>
              <a:rPr lang="en-US" dirty="0"/>
              <a:t>Accountability and transparency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B. Patient and Family Engagement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/>
              <a:t>Involve patients and families in safety initiatives</a:t>
            </a:r>
          </a:p>
          <a:p>
            <a:pPr lvl="1"/>
            <a:r>
              <a:rPr lang="en-US" dirty="0"/>
              <a:t>Provide education about safety practices</a:t>
            </a:r>
          </a:p>
          <a:p>
            <a:pPr lvl="1"/>
            <a:r>
              <a:rPr lang="en-US" dirty="0"/>
              <a:t>Maintain transparent communication about incidents</a:t>
            </a:r>
          </a:p>
          <a:p>
            <a:pPr lvl="1"/>
            <a:r>
              <a:rPr lang="en-US" dirty="0"/>
              <a:t>Encourage patients to speak up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1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E0E71-D531-42D0-B3F9-2E2716FE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Conti…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3047E-0226-43E1-8CA3-33AF4BB18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C. Learning Systems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/>
              <a:t>Continuous education and safety training</a:t>
            </a:r>
          </a:p>
          <a:p>
            <a:pPr lvl="1"/>
            <a:r>
              <a:rPr lang="en-US" dirty="0"/>
              <a:t>Use of data and audits to identify risks</a:t>
            </a:r>
          </a:p>
          <a:p>
            <a:pPr lvl="1"/>
            <a:r>
              <a:rPr lang="en-US" dirty="0"/>
              <a:t>Learning from incidents and near-misses</a:t>
            </a:r>
          </a:p>
          <a:p>
            <a:pPr lvl="1"/>
            <a:r>
              <a:rPr lang="en-US" dirty="0"/>
              <a:t>Implementing evidence-based improvements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D. Workforce Safety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/>
              <a:t>Non-punitive error reporting systems</a:t>
            </a:r>
          </a:p>
          <a:p>
            <a:pPr lvl="1"/>
            <a:r>
              <a:rPr lang="en-US" dirty="0"/>
              <a:t>Supportive work environment</a:t>
            </a:r>
          </a:p>
          <a:p>
            <a:pPr lvl="1"/>
            <a:r>
              <a:rPr lang="en-US" dirty="0"/>
              <a:t>Recognition and reward for safe practices</a:t>
            </a:r>
          </a:p>
          <a:p>
            <a:pPr lvl="1"/>
            <a:r>
              <a:rPr lang="en-US" dirty="0"/>
              <a:t>Staff empowerment and inclusion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15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08FA-1008-440F-8337-C97A6BB4D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Teamwork and Communication in Patient Safety</a:t>
            </a:r>
            <a:br>
              <a:rPr lang="en-US" sz="3600" dirty="0">
                <a:solidFill>
                  <a:schemeClr val="accent2">
                    <a:lumMod val="50000"/>
                  </a:schemeClr>
                </a:solidFill>
              </a:rPr>
            </a:b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4CF02-3457-42F1-B645-5E3A7FA02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Teamwork reduces medical errors and improves efficiency</a:t>
            </a:r>
          </a:p>
          <a:p>
            <a:pPr lvl="0"/>
            <a:r>
              <a:rPr lang="en-US" dirty="0"/>
              <a:t>Builds trust and shared responsibility</a:t>
            </a:r>
          </a:p>
          <a:p>
            <a:pPr lvl="0"/>
            <a:r>
              <a:rPr lang="en-US" dirty="0"/>
              <a:t>Encourages proactive problem-solving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Key Elements of Teamwork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Clear communication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Mutual respect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Structured communication tools (SBAR)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Training and education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Engaging patients and families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36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3A91A-8B74-4F2E-A7BD-1E72B8797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Role of Healthcare Workers in Preventing Harm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3BEFA-F9A8-435A-A74B-D5F7B9886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/>
              <a:t>Healthcare workers should: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Adhere to protocols and guidelines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Communicate effectively using structured tools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Engage patients in care decisions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Report errors and near misses</a:t>
            </a:r>
          </a:p>
          <a:p>
            <a:pPr lvl="1">
              <a:lnSpc>
                <a:spcPct val="160000"/>
              </a:lnSpc>
            </a:pPr>
            <a:r>
              <a:rPr lang="en-US" dirty="0"/>
              <a:t>Use technology responsibly</a:t>
            </a:r>
            <a:endParaRPr lang="en-US" sz="2000" dirty="0"/>
          </a:p>
          <a:p>
            <a:pPr lvl="1">
              <a:lnSpc>
                <a:spcPct val="160000"/>
              </a:lnSpc>
            </a:pPr>
            <a:r>
              <a:rPr lang="en-US" dirty="0"/>
              <a:t>Promote teamwork and safety culture</a:t>
            </a:r>
            <a:endParaRPr lang="en-US" sz="2000" dirty="0"/>
          </a:p>
          <a:p>
            <a:pPr lvl="1">
              <a:lnSpc>
                <a:spcPct val="20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8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597</Words>
  <Application>Microsoft Office PowerPoint</Application>
  <PresentationFormat>Widescreen</PresentationFormat>
  <Paragraphs>93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Developing Patient Safety Culture and Communication</vt:lpstr>
      <vt:lpstr>Session Objectives</vt:lpstr>
      <vt:lpstr>Brainstorming Activity – “Building a Safer Culture Together” </vt:lpstr>
      <vt:lpstr>Prompts…..</vt:lpstr>
      <vt:lpstr>Framework for Developing a Culture of Safety</vt:lpstr>
      <vt:lpstr>Conti…</vt:lpstr>
      <vt:lpstr>Conti…</vt:lpstr>
      <vt:lpstr>Teamwork and Communication in Patient Safety </vt:lpstr>
      <vt:lpstr>Role of Healthcare Workers in Preventing Harm</vt:lpstr>
      <vt:lpstr>Training and Empowering Healthcare Providers</vt:lpstr>
      <vt:lpstr>Communication Tools for Patient Safety</vt:lpstr>
      <vt:lpstr>SBAR Framework</vt:lpstr>
      <vt:lpstr>PowerPoint Presentation</vt:lpstr>
      <vt:lpstr>Other Communication Tools</vt:lpstr>
      <vt:lpstr>Implementation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Healthcare Quality and Patient Safety</dc:title>
  <dc:creator>DELL</dc:creator>
  <cp:lastModifiedBy>DELL</cp:lastModifiedBy>
  <cp:revision>13</cp:revision>
  <dcterms:created xsi:type="dcterms:W3CDTF">2025-10-11T07:56:07Z</dcterms:created>
  <dcterms:modified xsi:type="dcterms:W3CDTF">2025-10-13T12:08:30Z</dcterms:modified>
</cp:coreProperties>
</file>